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5" r:id="rId4"/>
  </p:sldMasterIdLst>
  <p:notesMasterIdLst>
    <p:notesMasterId r:id="rId13"/>
  </p:notesMasterIdLst>
  <p:handoutMasterIdLst>
    <p:handoutMasterId r:id="rId14"/>
  </p:handoutMasterIdLst>
  <p:sldIdLst>
    <p:sldId id="261" r:id="rId5"/>
    <p:sldId id="2146849940" r:id="rId6"/>
    <p:sldId id="2146849945" r:id="rId7"/>
    <p:sldId id="2146849946" r:id="rId8"/>
    <p:sldId id="2146849947" r:id="rId9"/>
    <p:sldId id="2146849948" r:id="rId10"/>
    <p:sldId id="2146849944" r:id="rId11"/>
    <p:sldId id="2146849950" r:id="rId12"/>
  </p:sldIdLst>
  <p:sldSz cx="12192000" cy="6858000"/>
  <p:notesSz cx="7010400" cy="9296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orbel" panose="020B0503020204020204" pitchFamily="34" charset="0"/>
      <p:regular r:id="rId19"/>
      <p:bold r:id="rId20"/>
      <p:italic r:id="rId21"/>
      <p:boldItalic r:id="rId22"/>
    </p:embeddedFont>
    <p:embeddedFont>
      <p:font typeface="Montserrat" panose="00000500000000000000" pitchFamily="2" charset="0"/>
      <p:regular r:id="rId23"/>
      <p:bold r:id="rId24"/>
      <p:italic r:id="rId25"/>
      <p:boldItalic r:id="rId26"/>
    </p:embeddedFont>
    <p:embeddedFont>
      <p:font typeface="TransportNewLight_gdi" panose="020B0604020202020204" charset="0"/>
      <p:regular r:id="rId27"/>
    </p:embeddedFont>
    <p:embeddedFont>
      <p:font typeface="TransportNewMedium_gdi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50B91B-3758-1D01-0D6B-A3C484A2AD92}" name="Chamberlain, Steven A" initials="CSA" userId="Chamberlain, Steven 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C65"/>
    <a:srgbClr val="092940"/>
    <a:srgbClr val="0000FF"/>
    <a:srgbClr val="ECF0F3"/>
    <a:srgbClr val="397AAC"/>
    <a:srgbClr val="3F7D97"/>
    <a:srgbClr val="D16B2B"/>
    <a:srgbClr val="8FC150"/>
    <a:srgbClr val="F9BC0A"/>
    <a:srgbClr val="3E8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81281" autoAdjust="0"/>
  </p:normalViewPr>
  <p:slideViewPr>
    <p:cSldViewPr snapToGrid="0" snapToObjects="1">
      <p:cViewPr varScale="1">
        <p:scale>
          <a:sx n="87" d="100"/>
          <a:sy n="87" d="100"/>
        </p:scale>
        <p:origin x="175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58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94FDD4-F17D-E640-A308-95ACFE0074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5"/>
            <a:ext cx="3037840" cy="466434"/>
          </a:xfrm>
          <a:prstGeom prst="rect">
            <a:avLst/>
          </a:prstGeom>
        </p:spPr>
        <p:txBody>
          <a:bodyPr vert="horz" lIns="80158" tIns="40080" rIns="80158" bIns="40080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468A3-CCFB-C04E-938C-FE5F378BC1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5"/>
            <a:ext cx="3037840" cy="466434"/>
          </a:xfrm>
          <a:prstGeom prst="rect">
            <a:avLst/>
          </a:prstGeom>
        </p:spPr>
        <p:txBody>
          <a:bodyPr vert="horz" lIns="80158" tIns="40080" rIns="80158" bIns="40080" rtlCol="0"/>
          <a:lstStyle>
            <a:lvl1pPr algn="r">
              <a:defRPr sz="1000"/>
            </a:lvl1pPr>
          </a:lstStyle>
          <a:p>
            <a:fld id="{A7144BE8-E69E-734C-9CFF-049BB7751FC9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06C6D9-989E-9641-9D51-2EDE079EE70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80158" tIns="40080" rIns="80158" bIns="40080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19C2F4-7B72-BB45-8F45-B862C80AC5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80158" tIns="40080" rIns="80158" bIns="40080" rtlCol="0" anchor="b"/>
          <a:lstStyle>
            <a:lvl1pPr algn="r">
              <a:defRPr sz="1000"/>
            </a:lvl1pPr>
          </a:lstStyle>
          <a:p>
            <a:fld id="{B522F5A7-E952-4B44-9D13-5AA530C63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36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3037840" cy="466434"/>
          </a:xfrm>
          <a:prstGeom prst="rect">
            <a:avLst/>
          </a:prstGeom>
        </p:spPr>
        <p:txBody>
          <a:bodyPr vert="horz" lIns="80158" tIns="40080" rIns="80158" bIns="40080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5"/>
            <a:ext cx="3037840" cy="466434"/>
          </a:xfrm>
          <a:prstGeom prst="rect">
            <a:avLst/>
          </a:prstGeom>
        </p:spPr>
        <p:txBody>
          <a:bodyPr vert="horz" lIns="80158" tIns="40080" rIns="80158" bIns="40080" rtlCol="0"/>
          <a:lstStyle>
            <a:lvl1pPr algn="r">
              <a:defRPr sz="1000"/>
            </a:lvl1pPr>
          </a:lstStyle>
          <a:p>
            <a:fld id="{37966512-5CFF-724D-93AD-60A9C1F8AFC7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0158" tIns="40080" rIns="80158" bIns="400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5"/>
            <a:ext cx="5608320" cy="3660458"/>
          </a:xfrm>
          <a:prstGeom prst="rect">
            <a:avLst/>
          </a:prstGeom>
        </p:spPr>
        <p:txBody>
          <a:bodyPr vert="horz" lIns="80158" tIns="40080" rIns="80158" bIns="400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80158" tIns="40080" rIns="80158" bIns="40080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80158" tIns="40080" rIns="80158" bIns="40080" rtlCol="0" anchor="b"/>
          <a:lstStyle>
            <a:lvl1pPr algn="r">
              <a:defRPr sz="1000"/>
            </a:lvl1pPr>
          </a:lstStyle>
          <a:p>
            <a:fld id="{4FC19CE8-D78C-D24E-A54D-967966A95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1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B6EF1C-AA17-F640-A7A5-6C89FACC0C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75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34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25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331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55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883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5303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19CE8-D78C-D24E-A54D-967966A9563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71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–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22808E2C-E893-A54F-B11F-1A0A2394E3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91" r="1691" b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DBA6A1-A578-41C1-8E73-BDD1597F3C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13" y="2159627"/>
            <a:ext cx="10982679" cy="165576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800" b="0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B1A14-16FA-49D0-BA25-AC60DC43EF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713" y="3907464"/>
            <a:ext cx="1098267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TransportNewLight_gdi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or Presenter’s Name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DBEFEB0-2814-884A-B84F-C5486329AA2D}"/>
              </a:ext>
            </a:extLst>
          </p:cNvPr>
          <p:cNvSpPr/>
          <p:nvPr userDrawn="1"/>
        </p:nvSpPr>
        <p:spPr>
          <a:xfrm>
            <a:off x="1" y="5655302"/>
            <a:ext cx="12192000" cy="12026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869159C0-B214-274F-A73F-705DF4B164AC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9568065" y="2507875"/>
            <a:ext cx="4845327" cy="561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TransportNewLight_gdi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Connecting people, products and places safely and efficiently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6AD8789-3989-AB42-958B-B0D53E33DFF4}"/>
              </a:ext>
            </a:extLst>
          </p:cNvPr>
          <p:cNvSpPr/>
          <p:nvPr userDrawn="1"/>
        </p:nvSpPr>
        <p:spPr>
          <a:xfrm>
            <a:off x="11692001" y="5346189"/>
            <a:ext cx="352548" cy="31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81E5E7-CF95-0F41-AD31-CB3238F92F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711" y="926860"/>
            <a:ext cx="3354246" cy="78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59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A70A7B-B327-8741-85A7-CB4A3D83E1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605790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E85D1192-F02C-3C46-9696-79AA8C51E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40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D28D82B6-1AC1-E444-83D9-CE1BF9CB3D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91" r="1691" b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Subtitle 2">
            <a:extLst>
              <a:ext uri="{FF2B5EF4-FFF2-40B4-BE49-F238E27FC236}">
                <a16:creationId xmlns:a16="http://schemas.microsoft.com/office/drawing/2014/main" id="{15328491-8C88-1E4C-9DEB-1BECDFA99213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9568066" y="3721718"/>
            <a:ext cx="4845327" cy="561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TransportNewLight_gdi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Connecting people, products and places safely and efficiently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15A6601-4ACF-3542-BFCC-8CF01D819A1C}"/>
              </a:ext>
            </a:extLst>
          </p:cNvPr>
          <p:cNvSpPr/>
          <p:nvPr userDrawn="1"/>
        </p:nvSpPr>
        <p:spPr>
          <a:xfrm>
            <a:off x="11692002" y="6548000"/>
            <a:ext cx="352548" cy="31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B7907F05-61FA-6148-AFA3-7C16C7B48516}"/>
              </a:ext>
            </a:extLst>
          </p:cNvPr>
          <p:cNvSpPr txBox="1">
            <a:spLocks/>
          </p:cNvSpPr>
          <p:nvPr/>
        </p:nvSpPr>
        <p:spPr>
          <a:xfrm>
            <a:off x="550051" y="2184222"/>
            <a:ext cx="10615448" cy="165576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82940"/>
                </a:solidFill>
                <a:latin typeface="TransportNewMedium_gdi" pitchFamily="2" charset="77"/>
                <a:ea typeface="+mj-ea"/>
                <a:cs typeface="+mj-cs"/>
              </a:defRPr>
            </a:lvl1pPr>
          </a:lstStyle>
          <a:p>
            <a:r>
              <a:rPr lang="en-US" sz="4950" dirty="0">
                <a:solidFill>
                  <a:schemeClr val="bg1"/>
                </a:solidFill>
                <a:latin typeface="TransportNewLight_gdi"/>
              </a:rPr>
              <a:t>Contact Us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C59A006-FB9B-F04A-BDA7-03FF4AF0F1DA}"/>
              </a:ext>
            </a:extLst>
          </p:cNvPr>
          <p:cNvSpPr/>
          <p:nvPr userDrawn="1"/>
        </p:nvSpPr>
        <p:spPr>
          <a:xfrm>
            <a:off x="673940" y="3091574"/>
            <a:ext cx="4714240" cy="1077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45595B9-71F0-BA48-AA98-663E39E50DA8}"/>
              </a:ext>
            </a:extLst>
          </p:cNvPr>
          <p:cNvSpPr/>
          <p:nvPr userDrawn="1"/>
        </p:nvSpPr>
        <p:spPr>
          <a:xfrm>
            <a:off x="-2458438" y="4300872"/>
            <a:ext cx="315817" cy="16557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40A0AFA-C685-4E45-97BD-791AE8308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74613" y="3620167"/>
            <a:ext cx="3169751" cy="55488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TransportNewLight_gdi" pitchFamily="2" charset="77"/>
              </a:defRPr>
            </a:lvl1pPr>
            <a:lvl2pPr marL="557213" indent="-214313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2pPr>
            <a:lvl3pPr marL="8572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3pPr>
            <a:lvl4pPr marL="12001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4pPr>
            <a:lvl5pPr marL="15430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5pPr>
          </a:lstStyle>
          <a:p>
            <a:pPr lvl="0"/>
            <a:r>
              <a:rPr lang="en-US" dirty="0"/>
              <a:t>Website URL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EA2F1627-7923-7148-B52B-8806FE8B3C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2391" y="3620167"/>
            <a:ext cx="3169751" cy="55488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TransportNewLight_gdi" pitchFamily="2" charset="77"/>
              </a:defRPr>
            </a:lvl1pPr>
            <a:lvl2pPr marL="557213" indent="-214313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2pPr>
            <a:lvl3pPr marL="8572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3pPr>
            <a:lvl4pPr marL="12001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4pPr>
            <a:lvl5pPr marL="15430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5pPr>
          </a:lstStyle>
          <a:p>
            <a:pPr lvl="0"/>
            <a:r>
              <a:rPr lang="en-US" dirty="0"/>
              <a:t>Website URL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70D07A-9C4E-2343-8FE2-2B53DDF8A18B}"/>
              </a:ext>
            </a:extLst>
          </p:cNvPr>
          <p:cNvSpPr txBox="1"/>
          <p:nvPr userDrawn="1"/>
        </p:nvSpPr>
        <p:spPr>
          <a:xfrm>
            <a:off x="1207656" y="4181496"/>
            <a:ext cx="2095931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TransportNewLight_gdi" pitchFamily="2" charset="77"/>
              </a:rPr>
              <a:t>@NCDOT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CBA8674-E2FB-A148-9A11-2455681D8E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85" y="4262170"/>
            <a:ext cx="371647" cy="30172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121A8B6-5CAE-054A-B63F-E07BF2B1D4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85" y="3615099"/>
            <a:ext cx="375898" cy="30071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FCFD68C-AD62-7B48-A06B-37DC5DD1A8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41940" y="4766949"/>
            <a:ext cx="371647" cy="37164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B5B66EB-AA2B-3D45-957E-95F126B4C08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041940" y="4227210"/>
            <a:ext cx="371647" cy="37164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52386DB-C31F-8044-8FC3-8CEA88AAF9D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89380" y="4745606"/>
            <a:ext cx="421091" cy="41433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6BF374D-0C29-1449-ABE8-466E5C249581}"/>
              </a:ext>
            </a:extLst>
          </p:cNvPr>
          <p:cNvSpPr txBox="1"/>
          <p:nvPr userDrawn="1"/>
        </p:nvSpPr>
        <p:spPr>
          <a:xfrm>
            <a:off x="1207656" y="4697171"/>
            <a:ext cx="2095931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TransportNewLight_gdi" pitchFamily="2" charset="77"/>
              </a:rPr>
              <a:t>@NCDOT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EA1331A-6F2A-BF4F-BF9E-EF43019E51FC}"/>
              </a:ext>
            </a:extLst>
          </p:cNvPr>
          <p:cNvSpPr txBox="1"/>
          <p:nvPr userDrawn="1"/>
        </p:nvSpPr>
        <p:spPr>
          <a:xfrm>
            <a:off x="4565987" y="4181496"/>
            <a:ext cx="2095931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TransportNewLight_gdi" pitchFamily="2" charset="77"/>
              </a:rPr>
              <a:t>NCDOT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385D23-E3B4-194D-B855-AFEBDA666F34}"/>
              </a:ext>
            </a:extLst>
          </p:cNvPr>
          <p:cNvSpPr txBox="1"/>
          <p:nvPr userDrawn="1"/>
        </p:nvSpPr>
        <p:spPr>
          <a:xfrm>
            <a:off x="4565987" y="4697171"/>
            <a:ext cx="2095931" cy="463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dirty="0" err="1">
                <a:solidFill>
                  <a:schemeClr val="bg1"/>
                </a:solidFill>
                <a:latin typeface="TransportNewLight_gdi" pitchFamily="2" charset="77"/>
              </a:rPr>
              <a:t>ncdotcom</a:t>
            </a:r>
            <a:endParaRPr lang="en-US" sz="1800" dirty="0">
              <a:solidFill>
                <a:schemeClr val="bg1"/>
              </a:solidFill>
              <a:latin typeface="TransportNewLight_gd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85239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37C34B5-506F-B147-85DA-053D46C3A7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91" r="1691" b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C63CEC2-73F1-E249-9932-47009EB79E84}"/>
              </a:ext>
            </a:extLst>
          </p:cNvPr>
          <p:cNvSpPr/>
          <p:nvPr userDrawn="1"/>
        </p:nvSpPr>
        <p:spPr>
          <a:xfrm>
            <a:off x="3738880" y="3732704"/>
            <a:ext cx="4714240" cy="1077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B465C8-35EB-544D-B744-7871A6117FA2}"/>
              </a:ext>
            </a:extLst>
          </p:cNvPr>
          <p:cNvSpPr txBox="1"/>
          <p:nvPr/>
        </p:nvSpPr>
        <p:spPr>
          <a:xfrm>
            <a:off x="2" y="2825210"/>
            <a:ext cx="12191999" cy="86177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en-US" sz="3800" dirty="0">
                <a:solidFill>
                  <a:schemeClr val="bg1"/>
                </a:solidFill>
                <a:latin typeface="TransportNewMedium_gdi" pitchFamily="2" charset="77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910209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Text and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E2B8-F038-4FB6-BA9A-7A2FA8563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567" y="1715272"/>
            <a:ext cx="6012532" cy="4188332"/>
          </a:xfrm>
        </p:spPr>
        <p:txBody>
          <a:bodyPr/>
          <a:lstStyle>
            <a:lvl1pPr marL="0" indent="0">
              <a:lnSpc>
                <a:spcPct val="105000"/>
              </a:lnSpc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25EFA3-FC1E-4DE4-8F4E-6408E1D0FD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6F7424-9D0C-0F4E-B909-F8547D147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6211287"/>
            <a:ext cx="6939167" cy="365125"/>
          </a:xfrm>
        </p:spPr>
        <p:txBody>
          <a:bodyPr/>
          <a:lstStyle>
            <a:lvl1pPr marL="0" indent="0">
              <a:buNone/>
              <a:defRPr sz="13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E599D524-5E01-1943-97E9-5B67515B8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7449" y="6325500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CD4123A0-39A5-E48F-A3D9-2FFE32A5D7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02689" y="216782"/>
            <a:ext cx="8785728" cy="661988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DDFA45-1391-186C-6AEA-981126621E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7196" y="286684"/>
            <a:ext cx="1143000" cy="2032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2ECF729-2AA8-1767-551A-119858E835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45288" y="1714500"/>
            <a:ext cx="5446712" cy="41878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74850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CDOT_PowerPoint_Template-0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0558" y="3831921"/>
            <a:ext cx="11029261" cy="1219200"/>
          </a:xfrm>
        </p:spPr>
        <p:txBody>
          <a:bodyPr/>
          <a:lstStyle>
            <a:lvl1pPr algn="l"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presentation name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0559" y="5105400"/>
            <a:ext cx="8534400" cy="660400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name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31285" y="5854700"/>
            <a:ext cx="8866716" cy="546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date</a:t>
            </a:r>
          </a:p>
        </p:txBody>
      </p:sp>
    </p:spTree>
    <p:extLst>
      <p:ext uri="{BB962C8B-B14F-4D97-AF65-F5344CB8AC3E}">
        <p14:creationId xmlns:p14="http://schemas.microsoft.com/office/powerpoint/2010/main" val="254335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– 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44A00249-D8A0-3343-B19E-68625B0202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91" r="1691" b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13C1FC18-F599-DF42-9655-AD1F8F83626C}"/>
              </a:ext>
            </a:extLst>
          </p:cNvPr>
          <p:cNvSpPr/>
          <p:nvPr userDrawn="1"/>
        </p:nvSpPr>
        <p:spPr>
          <a:xfrm>
            <a:off x="1" y="5655302"/>
            <a:ext cx="12192000" cy="12026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80B9BDC4-E1FD-254D-AC77-C53F0F696A9C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9568065" y="2507875"/>
            <a:ext cx="4845327" cy="561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TransportNewLight_gdi" pitchFamily="2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Connecting people, products and places safely and efficiently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BE6037F-DD09-DA44-9E62-3303845A3766}"/>
              </a:ext>
            </a:extLst>
          </p:cNvPr>
          <p:cNvSpPr/>
          <p:nvPr userDrawn="1"/>
        </p:nvSpPr>
        <p:spPr>
          <a:xfrm>
            <a:off x="11692001" y="5346189"/>
            <a:ext cx="352548" cy="31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DBA6A1-A578-41C1-8E73-BDD1597F3C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12" y="2159627"/>
            <a:ext cx="10992619" cy="165576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3800" b="0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B1A14-16FA-49D0-BA25-AC60DC43EF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713" y="3907464"/>
            <a:ext cx="10992617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TransportNewLight_gdi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 or Presenter’s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547F18-5F70-B345-8B33-DEEA8B8192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711" y="926860"/>
            <a:ext cx="3354246" cy="78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99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930941-F86E-E842-9AD8-431D19B9D9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91" r="1691" b="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DBA6A1-A578-41C1-8E73-BDD1597F3C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848342"/>
            <a:ext cx="12192000" cy="1655762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3800" b="0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700245-4C4B-C242-A1CA-8F1FB3C0412A}"/>
              </a:ext>
            </a:extLst>
          </p:cNvPr>
          <p:cNvSpPr/>
          <p:nvPr userDrawn="1"/>
        </p:nvSpPr>
        <p:spPr>
          <a:xfrm>
            <a:off x="3738880" y="3732704"/>
            <a:ext cx="4714240" cy="1077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07685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BA6A1-A578-41C1-8E73-BDD1597F3C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848342"/>
            <a:ext cx="12192000" cy="1655762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3800" b="0">
                <a:solidFill>
                  <a:schemeClr val="tx1"/>
                </a:solidFill>
                <a:latin typeface="TransportNewMedium_gdi" pitchFamily="2" charset="77"/>
              </a:defRPr>
            </a:lvl1pPr>
          </a:lstStyle>
          <a:p>
            <a:r>
              <a:rPr lang="en-US" dirty="0"/>
              <a:t>Section Slide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700245-4C4B-C242-A1CA-8F1FB3C0412A}"/>
              </a:ext>
            </a:extLst>
          </p:cNvPr>
          <p:cNvSpPr/>
          <p:nvPr userDrawn="1"/>
        </p:nvSpPr>
        <p:spPr>
          <a:xfrm>
            <a:off x="3738880" y="3732704"/>
            <a:ext cx="4714240" cy="1077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944D7A-74C1-9C4C-9D39-8A1738F55B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6952" b="55511"/>
          <a:stretch/>
        </p:blipFill>
        <p:spPr>
          <a:xfrm>
            <a:off x="0" y="5655301"/>
            <a:ext cx="12192000" cy="120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5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E2B8-F038-4FB6-BA9A-7A2FA8563427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25EFA3-FC1E-4DE4-8F4E-6408E1D0FD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76F7424-9D0C-0F4E-B909-F8547D147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605790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E599D524-5E01-1943-97E9-5B67515B8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34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D41A3-BF6C-8349-BB34-6207364B9B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566" y="1440287"/>
            <a:ext cx="11235349" cy="367451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  <a:latin typeface="TransportNewMedium_gdi" pitchFamily="2" charset="77"/>
              </a:defRPr>
            </a:lvl1pPr>
            <a:lvl2pPr marL="557213" indent="-214313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2pPr>
            <a:lvl3pPr marL="8572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3pPr>
            <a:lvl4pPr marL="12001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4pPr>
            <a:lvl5pPr marL="1543050" indent="-171450">
              <a:buFont typeface="Arial" panose="020B0604020202020204" pitchFamily="34" charset="0"/>
              <a:buChar char="•"/>
              <a:defRPr>
                <a:solidFill>
                  <a:srgbClr val="606165"/>
                </a:solidFill>
              </a:defRPr>
            </a:lvl5pPr>
          </a:lstStyle>
          <a:p>
            <a:pPr lvl="0"/>
            <a:r>
              <a:rPr lang="en-US" dirty="0"/>
              <a:t>Subtitle Goes Here (if needed)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B363635-00AC-1C45-A599-7BA13E1C465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566" y="2099095"/>
            <a:ext cx="11235351" cy="3814689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20A6F-8DCC-F44F-8D67-663776233E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06AD872-1A02-3C4C-8ADE-6BD261D1F5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605790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4CB94C6F-A7A6-214B-8831-7E44D5E16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82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E2B8-F038-4FB6-BA9A-7A2FA856342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565" y="1715272"/>
            <a:ext cx="5469523" cy="4188332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25EFA3-FC1E-4DE4-8F4E-6408E1D0FD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771B55-37AA-A842-B949-D10D026C374B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00393" y="1715272"/>
            <a:ext cx="5469523" cy="4188332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77E5467-9466-2745-BA80-2F84D1440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566" y="605790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3E593E5E-B3AD-144E-89BA-BE6520F48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594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5EFA3-FC1E-4DE4-8F4E-6408E1D0FD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8BCC4E-E0D2-EF4E-85CB-01AE451355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605790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DEB73814-7C98-3844-BABE-0BAE28C7C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40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Bullets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5E2B8-F038-4FB6-BA9A-7A2FA856342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566" y="1715274"/>
            <a:ext cx="11235351" cy="3823207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25EFA3-FC1E-4DE4-8F4E-6408E1D0FD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B947489-C7FD-254F-8E41-FBF9A385A00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566" y="5674992"/>
            <a:ext cx="6939167" cy="365125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r>
              <a:rPr lang="en-US" dirty="0"/>
              <a:t>Disclaimer goes here (if needed)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556CD7-D4C1-F444-AAA5-248405519E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4565" y="6207106"/>
            <a:ext cx="2397760" cy="419608"/>
          </a:xfrm>
          <a:prstGeom prst="rect">
            <a:avLst/>
          </a:prstGeom>
        </p:spPr>
      </p:pic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4A6268F7-0113-3A44-AC86-7C730B7763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3850" y="6240464"/>
            <a:ext cx="5281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bg1"/>
                </a:solidFill>
                <a:latin typeface="TransportNewMedium_gdi" pitchFamily="2" charset="77"/>
              </a:defRPr>
            </a:lvl1pPr>
          </a:lstStyle>
          <a:p>
            <a:fld id="{71AF279C-F903-5C4F-9E12-1390670575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80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8280C9-CCEB-BA44-8DF8-2C25C75D7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1091891"/>
            <a:ext cx="11235351" cy="2869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14F76F9-26CA-9044-AC14-2867D1AB4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4566" y="1715272"/>
            <a:ext cx="11235351" cy="41883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Title</a:t>
            </a:r>
          </a:p>
          <a:p>
            <a:pPr lvl="1"/>
            <a:r>
              <a:rPr lang="en-US" dirty="0"/>
              <a:t>Bullet 1</a:t>
            </a:r>
          </a:p>
          <a:p>
            <a:pPr lvl="2"/>
            <a:r>
              <a:rPr lang="en-US" dirty="0"/>
              <a:t>Bullet 2</a:t>
            </a:r>
          </a:p>
          <a:p>
            <a:pPr lvl="3"/>
            <a:r>
              <a:rPr lang="en-US" dirty="0"/>
              <a:t>Bullet 3</a:t>
            </a:r>
          </a:p>
          <a:p>
            <a:pPr lvl="4"/>
            <a:r>
              <a:rPr lang="en-US" dirty="0"/>
              <a:t>Bullet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A5F719-B578-7B47-B721-FF416C34000A}"/>
              </a:ext>
            </a:extLst>
          </p:cNvPr>
          <p:cNvSpPr txBox="1"/>
          <p:nvPr/>
        </p:nvSpPr>
        <p:spPr>
          <a:xfrm>
            <a:off x="-4753212" y="4059881"/>
            <a:ext cx="1959824" cy="842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5" b="1" dirty="0">
                <a:solidFill>
                  <a:schemeClr val="tx1"/>
                </a:solidFill>
                <a:latin typeface="TransportNewMedium_gdi" pitchFamily="2" charset="77"/>
              </a:rPr>
              <a:t>Eyedropper tool to grab colors</a:t>
            </a:r>
          </a:p>
          <a:p>
            <a:pPr marL="128588" indent="-128588">
              <a:buFontTx/>
              <a:buChar char="-"/>
            </a:pPr>
            <a:r>
              <a:rPr lang="en-US" sz="600" dirty="0">
                <a:solidFill>
                  <a:schemeClr val="tx1"/>
                </a:solidFill>
                <a:latin typeface="TransportNewLight_gdi" pitchFamily="2" charset="77"/>
              </a:rPr>
              <a:t>Select the shape or text</a:t>
            </a:r>
          </a:p>
          <a:p>
            <a:pPr marL="128588" indent="-128588">
              <a:buFontTx/>
              <a:buChar char="-"/>
            </a:pPr>
            <a:r>
              <a:rPr lang="en-US" sz="600" dirty="0">
                <a:solidFill>
                  <a:schemeClr val="tx1"/>
                </a:solidFill>
                <a:latin typeface="TransportNewLight_gdi" pitchFamily="2" charset="77"/>
              </a:rPr>
              <a:t>On the Shape Format or Shape Fill dropdown, select the eyedropper tool from the list</a:t>
            </a:r>
          </a:p>
          <a:p>
            <a:pPr marL="128588" indent="-128588">
              <a:buFontTx/>
              <a:buChar char="-"/>
            </a:pPr>
            <a:r>
              <a:rPr lang="en-US" sz="600" dirty="0">
                <a:solidFill>
                  <a:schemeClr val="tx1"/>
                </a:solidFill>
                <a:latin typeface="TransportNewLight_gdi" pitchFamily="2" charset="77"/>
              </a:rPr>
              <a:t>Your mouse will turn into an eyedropper</a:t>
            </a:r>
          </a:p>
          <a:p>
            <a:pPr marL="128588" indent="-128588">
              <a:buFontTx/>
              <a:buChar char="-"/>
            </a:pPr>
            <a:r>
              <a:rPr lang="en-US" sz="600" dirty="0">
                <a:solidFill>
                  <a:schemeClr val="tx1"/>
                </a:solidFill>
                <a:latin typeface="TransportNewLight_gdi" pitchFamily="2" charset="77"/>
              </a:rPr>
              <a:t>Select the color you would like to use from above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CA96755-BBD6-6244-912F-AFCF818C4309}"/>
              </a:ext>
            </a:extLst>
          </p:cNvPr>
          <p:cNvSpPr/>
          <p:nvPr/>
        </p:nvSpPr>
        <p:spPr>
          <a:xfrm>
            <a:off x="-4708960" y="2430240"/>
            <a:ext cx="3336373" cy="648877"/>
          </a:xfrm>
          <a:prstGeom prst="rect">
            <a:avLst/>
          </a:prstGeom>
          <a:solidFill>
            <a:srgbClr val="397A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397AAC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23E0FE2-796F-3545-B593-B08F667C0028}"/>
              </a:ext>
            </a:extLst>
          </p:cNvPr>
          <p:cNvSpPr/>
          <p:nvPr/>
        </p:nvSpPr>
        <p:spPr>
          <a:xfrm>
            <a:off x="-4708960" y="2"/>
            <a:ext cx="3336373" cy="1128713"/>
          </a:xfrm>
          <a:prstGeom prst="rect">
            <a:avLst/>
          </a:prstGeom>
          <a:solidFill>
            <a:srgbClr val="0929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D0A3159-052D-6C46-B289-C4BE9DBEAA57}"/>
              </a:ext>
            </a:extLst>
          </p:cNvPr>
          <p:cNvSpPr/>
          <p:nvPr/>
        </p:nvSpPr>
        <p:spPr>
          <a:xfrm>
            <a:off x="-4708959" y="1215120"/>
            <a:ext cx="3336373" cy="1128713"/>
          </a:xfrm>
          <a:prstGeom prst="rect">
            <a:avLst/>
          </a:prstGeom>
          <a:solidFill>
            <a:srgbClr val="D16B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2677FC7-B1BD-714E-AEEF-3156027389A7}"/>
              </a:ext>
            </a:extLst>
          </p:cNvPr>
          <p:cNvSpPr/>
          <p:nvPr/>
        </p:nvSpPr>
        <p:spPr>
          <a:xfrm>
            <a:off x="-4710351" y="3195643"/>
            <a:ext cx="937051" cy="747713"/>
          </a:xfrm>
          <a:prstGeom prst="rect">
            <a:avLst/>
          </a:prstGeom>
          <a:solidFill>
            <a:srgbClr val="701C4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6F83E3D-E8FD-0C47-A671-D6D65B12CDB9}"/>
              </a:ext>
            </a:extLst>
          </p:cNvPr>
          <p:cNvSpPr/>
          <p:nvPr/>
        </p:nvSpPr>
        <p:spPr>
          <a:xfrm>
            <a:off x="-3509300" y="3195643"/>
            <a:ext cx="937051" cy="747713"/>
          </a:xfrm>
          <a:prstGeom prst="rect">
            <a:avLst/>
          </a:prstGeom>
          <a:solidFill>
            <a:srgbClr val="3F7D9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28E0D97-3C32-1544-A52A-430BCE7C9DC5}"/>
              </a:ext>
            </a:extLst>
          </p:cNvPr>
          <p:cNvSpPr/>
          <p:nvPr/>
        </p:nvSpPr>
        <p:spPr>
          <a:xfrm>
            <a:off x="-2309636" y="3220702"/>
            <a:ext cx="937051" cy="747713"/>
          </a:xfrm>
          <a:prstGeom prst="rect">
            <a:avLst/>
          </a:prstGeom>
          <a:solidFill>
            <a:srgbClr val="ECF0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11CA1D0-9B93-B44C-AD18-855A43D27757}"/>
              </a:ext>
            </a:extLst>
          </p:cNvPr>
          <p:cNvSpPr/>
          <p:nvPr userDrawn="1"/>
        </p:nvSpPr>
        <p:spPr>
          <a:xfrm>
            <a:off x="11663850" y="6239990"/>
            <a:ext cx="528151" cy="3651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128105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8" r:id="rId4"/>
    <p:sldLayoutId id="2147483679" r:id="rId5"/>
    <p:sldLayoutId id="2147483680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755" r:id="rId13"/>
    <p:sldLayoutId id="2147483756" r:id="rId14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rgbClr val="082940"/>
          </a:solidFill>
          <a:latin typeface="TransportNewMedium_gdi" pitchFamily="2" charset="77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rgbClr val="082940"/>
          </a:solidFill>
          <a:latin typeface="TransportNewLight_gdi" pitchFamily="2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82940"/>
          </a:solidFill>
          <a:latin typeface="TransportNewLight_gdi" pitchFamily="2" charset="77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rgbClr val="082940"/>
          </a:solidFill>
          <a:latin typeface="TransportNewLight_gdi" pitchFamily="2" charset="77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rgbClr val="082940"/>
          </a:solidFill>
          <a:latin typeface="TransportNewLight_gdi" pitchFamily="2" charset="77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rgbClr val="082940"/>
          </a:solidFill>
          <a:latin typeface="TransportNewLight_gdi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hyperlink" Target="https://connect.ncdot.gov/business/Transit/Pages/Unified-Grant-Application.aspx" TargetMode="External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5.jpe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6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8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9695" y="3831922"/>
            <a:ext cx="10753529" cy="961571"/>
          </a:xfrm>
        </p:spPr>
        <p:txBody>
          <a:bodyPr/>
          <a:lstStyle/>
          <a:p>
            <a:r>
              <a:rPr lang="en-US" dirty="0"/>
              <a:t>Integrated Mobility Division</a:t>
            </a:r>
            <a:br>
              <a:rPr lang="en-US" sz="4000" dirty="0"/>
            </a:br>
            <a:r>
              <a:rPr lang="en-US" sz="4000" dirty="0"/>
              <a:t>Section 5303 New Guidance Training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November 30, 2023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8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650" y="1686256"/>
            <a:ext cx="11051943" cy="3805696"/>
          </a:xfrm>
        </p:spPr>
        <p:txBody>
          <a:bodyPr/>
          <a:lstStyle/>
          <a:p>
            <a:r>
              <a:rPr lang="en-US" b="1" dirty="0"/>
              <a:t>Overview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FTA released two separate waivers for the typical 20% match ratio for some planning projects utilizing Section 5303 funding.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dirty="0"/>
              <a:t>Complete Streets planning activities conducted by MPOs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dirty="0"/>
              <a:t>Transportation planning activities impacting areas that have </a:t>
            </a:r>
            <a:r>
              <a:rPr lang="en-US" i="1" dirty="0"/>
              <a:t>lower population density</a:t>
            </a:r>
            <a:r>
              <a:rPr lang="en-US" dirty="0"/>
              <a:t> or </a:t>
            </a:r>
            <a:r>
              <a:rPr lang="en-US" i="1" dirty="0"/>
              <a:t>lower average income </a:t>
            </a:r>
            <a:r>
              <a:rPr lang="en-US" dirty="0"/>
              <a:t>compared to the surrounding areas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NCDOT has finalized guidance to help MPOs, transit agencies, and local governments with the process of receiving the highest federal share for 5303 funds.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New guidance developed contains detailed information about the information needed for the waivers and application instructions.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FTA Section 5303 Funds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0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496" y="1592008"/>
            <a:ext cx="9207008" cy="429508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new project guidance is available online at </a:t>
            </a:r>
            <a:br>
              <a:rPr lang="en-US" dirty="0"/>
            </a:br>
            <a:r>
              <a:rPr lang="en-US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https://connect.ncdot.gov/business/Transit/Pages/Unified-Grant-Application.aspx</a:t>
            </a:r>
            <a:r>
              <a:rPr lang="en-US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Document contains the following information:</a:t>
            </a:r>
          </a:p>
          <a:p>
            <a:pPr marL="857250" lvl="1" indent="-342900"/>
            <a:r>
              <a:rPr lang="en-US" dirty="0"/>
              <a:t>Complete definitions of both waivers </a:t>
            </a:r>
          </a:p>
          <a:p>
            <a:pPr marL="857250" lvl="1" indent="-342900"/>
            <a:r>
              <a:rPr lang="en-US" dirty="0"/>
              <a:t>Eligible activities for both waivers</a:t>
            </a:r>
          </a:p>
          <a:p>
            <a:pPr marL="857250" lvl="1" indent="-342900"/>
            <a:r>
              <a:rPr lang="en-US" dirty="0"/>
              <a:t>Required documentation necessary for both waivers</a:t>
            </a:r>
          </a:p>
          <a:p>
            <a:pPr marL="857250" lvl="1" indent="-342900"/>
            <a:r>
              <a:rPr lang="en-US" dirty="0"/>
              <a:t>EBS application instructions</a:t>
            </a:r>
          </a:p>
          <a:p>
            <a:pPr marL="857250" lvl="1" indent="-342900"/>
            <a:r>
              <a:rPr lang="en-US" dirty="0"/>
              <a:t>Program monitoring, oversight and exclusions</a:t>
            </a:r>
          </a:p>
          <a:p>
            <a:pPr marL="857250" lvl="1" indent="-342900"/>
            <a:r>
              <a:rPr lang="en-US" dirty="0"/>
              <a:t>Filing claims</a:t>
            </a:r>
          </a:p>
          <a:p>
            <a:pPr marL="857250" lvl="1" indent="-342900"/>
            <a:r>
              <a:rPr lang="en-US" dirty="0"/>
              <a:t>Instructions for using the </a:t>
            </a:r>
            <a:r>
              <a:rPr lang="en-US" dirty="0" err="1"/>
              <a:t>EJScreen</a:t>
            </a:r>
            <a:r>
              <a:rPr lang="en-US" dirty="0"/>
              <a:t> mapping tool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Planner and RGS for your area are your first point of contacts for any technical questions.</a:t>
            </a:r>
          </a:p>
          <a:p>
            <a:pPr marL="857250" lvl="1" indent="-3429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1058840"/>
            <a:ext cx="11235351" cy="286997"/>
          </a:xfrm>
        </p:spPr>
        <p:txBody>
          <a:bodyPr/>
          <a:lstStyle/>
          <a:p>
            <a:r>
              <a:rPr lang="en-US" dirty="0"/>
              <a:t>New Section 5303 Guidance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  <p:pic>
        <p:nvPicPr>
          <p:cNvPr id="1026" name="Picture 2" descr="Document Clip Art">
            <a:extLst>
              <a:ext uri="{FF2B5EF4-FFF2-40B4-BE49-F238E27FC236}">
                <a16:creationId xmlns:a16="http://schemas.microsoft.com/office/drawing/2014/main" id="{DD0147F1-FDFD-1C04-052F-DACE63CD4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504" y="1592008"/>
            <a:ext cx="1830020" cy="163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68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6262" y="1582865"/>
            <a:ext cx="9126856" cy="38056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FTA has issued two waivers that allow a higher federal match than 80%.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These two waivers are: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sz="2000" dirty="0"/>
              <a:t>Complete Streets planning activities conducted by MPOs may request 100% federal funding with no local match needed.</a:t>
            </a:r>
          </a:p>
          <a:p>
            <a:pPr marL="857250" lvl="1" indent="-342900">
              <a:buFont typeface="+mj-lt"/>
              <a:buAutoNum type="arabicPeriod"/>
            </a:pPr>
            <a:r>
              <a:rPr lang="en-US" sz="2000" dirty="0"/>
              <a:t>Transportation planning activities impacting areas that have </a:t>
            </a:r>
            <a:r>
              <a:rPr lang="en-US" sz="2000" i="1" dirty="0"/>
              <a:t>lower population density</a:t>
            </a:r>
            <a:r>
              <a:rPr lang="en-US" sz="2000" dirty="0"/>
              <a:t> OR </a:t>
            </a:r>
            <a:r>
              <a:rPr lang="en-US" sz="2000" i="1" dirty="0"/>
              <a:t>lower average income </a:t>
            </a:r>
            <a:r>
              <a:rPr lang="en-US" sz="2000" dirty="0"/>
              <a:t>compared to the surrounding areas may be eligible for 90% federal share. The state and local match would be 5% each.</a:t>
            </a:r>
          </a:p>
          <a:p>
            <a:pPr marL="857250" lvl="1" indent="-342900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992738"/>
            <a:ext cx="11235351" cy="286997"/>
          </a:xfrm>
        </p:spPr>
        <p:txBody>
          <a:bodyPr/>
          <a:lstStyle/>
          <a:p>
            <a:r>
              <a:rPr lang="en-US" dirty="0"/>
              <a:t>The Waivers Explained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  <p:pic>
        <p:nvPicPr>
          <p:cNvPr id="2050" name="Picture 2" descr="Read To Self Clipart">
            <a:extLst>
              <a:ext uri="{FF2B5EF4-FFF2-40B4-BE49-F238E27FC236}">
                <a16:creationId xmlns:a16="http://schemas.microsoft.com/office/drawing/2014/main" id="{7BB94E3D-980D-630A-AA04-02DCF1541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8" y="1693813"/>
            <a:ext cx="1980332" cy="182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395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16" y="1200342"/>
            <a:ext cx="6039806" cy="38056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Eligible Activities include:</a:t>
            </a:r>
          </a:p>
          <a:p>
            <a:pPr marL="857250" marR="0" lvl="1" indent="-342900">
              <a:spcAft>
                <a:spcPts val="0"/>
              </a:spcAft>
            </a:pPr>
            <a:r>
              <a:rPr lang="en-US" dirty="0"/>
              <a:t>Adoption of Complete Streets standards or policies</a:t>
            </a:r>
          </a:p>
          <a:p>
            <a:pPr marL="857250" marR="0" lvl="1" indent="-342900">
              <a:spcAft>
                <a:spcPts val="0"/>
              </a:spcAft>
            </a:pPr>
            <a:r>
              <a:rPr lang="en-US" dirty="0"/>
              <a:t>Development of a Complete Streets prioritization plans </a:t>
            </a:r>
          </a:p>
          <a:p>
            <a:pPr marL="857250" marR="0" lvl="1" indent="-342900">
              <a:spcAft>
                <a:spcPts val="0"/>
              </a:spcAft>
            </a:pPr>
            <a:r>
              <a:rPr lang="en-US" dirty="0"/>
              <a:t>Development of Complete Streets transportation plans </a:t>
            </a:r>
          </a:p>
          <a:p>
            <a:pPr marL="857250" marR="0" lvl="1" indent="-342900">
              <a:spcAft>
                <a:spcPts val="0"/>
              </a:spcAft>
            </a:pPr>
            <a:r>
              <a:rPr lang="en-US" dirty="0"/>
              <a:t>Regional and megaregional planning that address travel demand and capacity constraints through alternatives to new highway capacity, including through intercity passenger rail</a:t>
            </a:r>
          </a:p>
          <a:p>
            <a:pPr marL="857250" marR="0" lvl="1" indent="-342900">
              <a:spcAft>
                <a:spcPts val="0"/>
              </a:spcAft>
            </a:pPr>
            <a:r>
              <a:rPr lang="en-US" dirty="0"/>
              <a:t>Development of transportation plans and policies that support TOD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Full list of eligible activities are found in the guidance document.</a:t>
            </a:r>
          </a:p>
          <a:p>
            <a:pPr marL="857250" lvl="1" indent="-342900"/>
            <a:endParaRPr lang="en-US" dirty="0"/>
          </a:p>
          <a:p>
            <a:pPr marL="857250" lvl="1" indent="-3429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839647"/>
            <a:ext cx="11235351" cy="286997"/>
          </a:xfrm>
        </p:spPr>
        <p:txBody>
          <a:bodyPr/>
          <a:lstStyle/>
          <a:p>
            <a:r>
              <a:rPr lang="en-US" dirty="0"/>
              <a:t>Complete Streets Waiver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  <p:pic>
        <p:nvPicPr>
          <p:cNvPr id="3080" name="Picture 8" descr="Complete Streets Resolution Supports Transportation Improvements for All |  City of Santa Fe">
            <a:extLst>
              <a:ext uri="{FF2B5EF4-FFF2-40B4-BE49-F238E27FC236}">
                <a16:creationId xmlns:a16="http://schemas.microsoft.com/office/drawing/2014/main" id="{62FE52A6-5E4B-CA10-21E8-C75A530F0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75" y="1258710"/>
            <a:ext cx="10167628" cy="452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omplete Streets">
            <a:extLst>
              <a:ext uri="{FF2B5EF4-FFF2-40B4-BE49-F238E27FC236}">
                <a16:creationId xmlns:a16="http://schemas.microsoft.com/office/drawing/2014/main" id="{7B2CB033-81A6-4C74-FB13-80D5FB958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83" y="622968"/>
            <a:ext cx="9424188" cy="608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52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16" y="1323927"/>
            <a:ext cx="6420460" cy="38056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Eligibility determined based on geography, rather than activity.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Eligible areas have a lower population density or a lower average income in relationship to (1) the applicable urbanized area; (2) the applicable rural area; (3) an adjoining urbanized area; or (4) an adjoining rural area.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Geographic eligibility must be demonstrated through any verifiable data resource and mapping product. Instructions for one potential source is contained in the guidance.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Instructions for the </a:t>
            </a:r>
            <a:r>
              <a:rPr lang="en-US" dirty="0" err="1"/>
              <a:t>EJScreen</a:t>
            </a:r>
            <a:r>
              <a:rPr lang="en-US" dirty="0"/>
              <a:t> Tool is contained in the NCDOT guidance.</a:t>
            </a:r>
          </a:p>
          <a:p>
            <a:pPr marL="857250" lvl="1" indent="-342900"/>
            <a:endParaRPr lang="en-US" dirty="0"/>
          </a:p>
          <a:p>
            <a:pPr marL="857250" lvl="1" indent="-3429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839647"/>
            <a:ext cx="11235351" cy="286997"/>
          </a:xfrm>
        </p:spPr>
        <p:txBody>
          <a:bodyPr/>
          <a:lstStyle/>
          <a:p>
            <a:r>
              <a:rPr lang="en-US" dirty="0"/>
              <a:t>Lower Population Density OR Income Waiver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  <p:pic>
        <p:nvPicPr>
          <p:cNvPr id="4098" name="Picture 2" descr="What is Transportation Planning? | Plan RVA">
            <a:extLst>
              <a:ext uri="{FF2B5EF4-FFF2-40B4-BE49-F238E27FC236}">
                <a16:creationId xmlns:a16="http://schemas.microsoft.com/office/drawing/2014/main" id="{41EC3308-CF0A-2219-84D7-70B3E6959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501635"/>
            <a:ext cx="3711137" cy="308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06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684" y="1620154"/>
            <a:ext cx="11253852" cy="411290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Each project requesting the higher federal match percentage will require the following documentation:</a:t>
            </a:r>
          </a:p>
          <a:p>
            <a:pPr marL="857250" lvl="1" indent="-342900"/>
            <a:r>
              <a:rPr lang="en-US" b="1" dirty="0"/>
              <a:t>A separate UPWP budget table </a:t>
            </a:r>
            <a:r>
              <a:rPr lang="en-US" dirty="0"/>
              <a:t>- These projects within the table should clearly note which waiver is being applied and the appropriate federal, state and local match breakdowns.</a:t>
            </a:r>
          </a:p>
          <a:p>
            <a:pPr marL="857250" lvl="1" indent="-342900"/>
            <a:r>
              <a:rPr lang="en-US" b="1" dirty="0"/>
              <a:t>Project Information Sheet(s) – from Federal Guidance</a:t>
            </a:r>
          </a:p>
          <a:p>
            <a:pPr marL="1200150" lvl="2" indent="-342900"/>
            <a:r>
              <a:rPr lang="en-US" sz="1700" dirty="0"/>
              <a:t>Description of planning activity, project, or program </a:t>
            </a:r>
          </a:p>
          <a:p>
            <a:pPr marL="1200150" lvl="2" indent="-342900"/>
            <a:r>
              <a:rPr lang="en-US" sz="1700" dirty="0"/>
              <a:t>Explain how the increased federal share for transportation planning activities benefits commuting and other essential travel in parts of the applicable urbanized area or rural area. </a:t>
            </a:r>
          </a:p>
          <a:p>
            <a:pPr marL="1200150" lvl="2" indent="-342900"/>
            <a:r>
              <a:rPr lang="en-US" sz="1700" dirty="0"/>
              <a:t>Are optional mobility or access performance measures being utilized? If so, what is the measure(s)?</a:t>
            </a:r>
          </a:p>
          <a:p>
            <a:pPr marL="1200150" lvl="2" indent="-342900"/>
            <a:r>
              <a:rPr lang="en-US" sz="1700" dirty="0"/>
              <a:t>If the project is seeking the 90% federal match applicable for the Lesser Population Density or Income waiver, a separate mapping tool page must also be included to show that verifiable data resources and mapping products were used demonstrate the lower population density or lower average income requirement.</a:t>
            </a:r>
          </a:p>
          <a:p>
            <a:pPr marL="857250" lvl="1" indent="-3429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 Required in the UPWP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25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1965F9-9BCD-DEF5-F570-9334D09DBF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701" y="1492551"/>
            <a:ext cx="6346880" cy="437870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For each waiver used, a separate EBS application must be completed. When completing the application, please include the match percentages in the application.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Complete Streets projects may seek 100% federal funds with no state or local match.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Lower population density or lower average income may seek 90% federal funds with 5% state and 5% local match.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All other Section 5303 grant applications entered in EBS not affected by the waiver will maintain the typical 80/10/10 split.</a:t>
            </a:r>
          </a:p>
          <a:p>
            <a:pPr marL="857250" lvl="1" indent="-342900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ECC54E-5560-4B8F-B3CA-1B0427D3E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66" y="992738"/>
            <a:ext cx="11235351" cy="286997"/>
          </a:xfrm>
        </p:spPr>
        <p:txBody>
          <a:bodyPr/>
          <a:lstStyle/>
          <a:p>
            <a:r>
              <a:rPr lang="en-US" dirty="0"/>
              <a:t>EBS Grant Applications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E2FDF-7618-799F-D28E-B9D8C96340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1AF279C-F903-5C4F-9E12-13906705754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C53F5C7-7623-7AB8-E9C8-7340099373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Integrated Mobility Division</a:t>
            </a:r>
          </a:p>
        </p:txBody>
      </p:sp>
      <p:pic>
        <p:nvPicPr>
          <p:cNvPr id="15" name="Graphic 14" descr="Quadcopter with solid fill">
            <a:extLst>
              <a:ext uri="{FF2B5EF4-FFF2-40B4-BE49-F238E27FC236}">
                <a16:creationId xmlns:a16="http://schemas.microsoft.com/office/drawing/2014/main" id="{7EEE15D5-B678-4BE8-C4EF-F865279136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3722" y="5959019"/>
            <a:ext cx="709314" cy="709314"/>
          </a:xfrm>
          <a:prstGeom prst="rect">
            <a:avLst/>
          </a:prstGeom>
        </p:spPr>
      </p:pic>
      <p:pic>
        <p:nvPicPr>
          <p:cNvPr id="16" name="Graphic 15" descr="Cruise ship with solid fill">
            <a:extLst>
              <a:ext uri="{FF2B5EF4-FFF2-40B4-BE49-F238E27FC236}">
                <a16:creationId xmlns:a16="http://schemas.microsoft.com/office/drawing/2014/main" id="{37C05526-8741-1AC9-B4FE-FAA82D4B2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3184" y="5959019"/>
            <a:ext cx="709314" cy="709314"/>
          </a:xfrm>
          <a:prstGeom prst="rect">
            <a:avLst/>
          </a:prstGeom>
        </p:spPr>
      </p:pic>
      <p:pic>
        <p:nvPicPr>
          <p:cNvPr id="17" name="Graphic 16" descr="Streetcar with solid fill">
            <a:extLst>
              <a:ext uri="{FF2B5EF4-FFF2-40B4-BE49-F238E27FC236}">
                <a16:creationId xmlns:a16="http://schemas.microsoft.com/office/drawing/2014/main" id="{6D6FE8AE-11DC-F996-1774-A18304C078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26732" y="5959019"/>
            <a:ext cx="709314" cy="709314"/>
          </a:xfrm>
          <a:prstGeom prst="rect">
            <a:avLst/>
          </a:prstGeom>
        </p:spPr>
      </p:pic>
      <p:pic>
        <p:nvPicPr>
          <p:cNvPr id="18" name="Graphic 17" descr="Bus with solid fill">
            <a:extLst>
              <a:ext uri="{FF2B5EF4-FFF2-40B4-BE49-F238E27FC236}">
                <a16:creationId xmlns:a16="http://schemas.microsoft.com/office/drawing/2014/main" id="{D159BEB9-3006-D3E6-AF28-1E42F338B1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81445" y="5959019"/>
            <a:ext cx="709314" cy="709314"/>
          </a:xfrm>
          <a:prstGeom prst="rect">
            <a:avLst/>
          </a:prstGeom>
        </p:spPr>
      </p:pic>
      <p:pic>
        <p:nvPicPr>
          <p:cNvPr id="19" name="Graphic 18" descr="Cycling with solid fill">
            <a:extLst>
              <a:ext uri="{FF2B5EF4-FFF2-40B4-BE49-F238E27FC236}">
                <a16:creationId xmlns:a16="http://schemas.microsoft.com/office/drawing/2014/main" id="{818F8FC6-5BCF-6BDF-B2A2-5C9833E646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36278" y="6051055"/>
            <a:ext cx="598128" cy="598128"/>
          </a:xfrm>
          <a:prstGeom prst="rect">
            <a:avLst/>
          </a:prstGeom>
        </p:spPr>
      </p:pic>
      <p:pic>
        <p:nvPicPr>
          <p:cNvPr id="20" name="Graphic 19" descr="Electric car with solid fill">
            <a:extLst>
              <a:ext uri="{FF2B5EF4-FFF2-40B4-BE49-F238E27FC236}">
                <a16:creationId xmlns:a16="http://schemas.microsoft.com/office/drawing/2014/main" id="{CB0A5583-6CA5-A2AE-C9B1-C0FA1B0A0C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03598" y="6003462"/>
            <a:ext cx="709314" cy="709314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E1D1CF-7F86-07E4-317F-C8179918A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349164"/>
              </p:ext>
            </p:extLst>
          </p:nvPr>
        </p:nvGraphicFramePr>
        <p:xfrm>
          <a:off x="7149948" y="1696598"/>
          <a:ext cx="4635652" cy="2379642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317826">
                  <a:extLst>
                    <a:ext uri="{9D8B030D-6E8A-4147-A177-3AD203B41FA5}">
                      <a16:colId xmlns:a16="http://schemas.microsoft.com/office/drawing/2014/main" val="2413752619"/>
                    </a:ext>
                  </a:extLst>
                </a:gridCol>
                <a:gridCol w="2317826">
                  <a:extLst>
                    <a:ext uri="{9D8B030D-6E8A-4147-A177-3AD203B41FA5}">
                      <a16:colId xmlns:a16="http://schemas.microsoft.com/office/drawing/2014/main" val="1648336715"/>
                    </a:ext>
                  </a:extLst>
                </a:gridCol>
              </a:tblGrid>
              <a:tr h="458348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Waiver Type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Match Percentages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88074977"/>
                  </a:ext>
                </a:extLst>
              </a:tr>
              <a:tr h="960647">
                <a:tc>
                  <a:txBody>
                    <a:bodyPr/>
                    <a:lstStyle/>
                    <a:p>
                      <a:pPr marL="176213" indent="-176213" defTabSz="176213">
                        <a:tabLst>
                          <a:tab pos="176213" algn="l"/>
                        </a:tabLst>
                      </a:pPr>
                      <a:r>
                        <a:rPr lang="en-US" sz="1500" dirty="0"/>
                        <a:t>1.	Complete Streets Waiver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100% Federal funding</a:t>
                      </a:r>
                    </a:p>
                    <a:p>
                      <a:r>
                        <a:rPr lang="en-US" sz="1500" dirty="0"/>
                        <a:t>0% state funding</a:t>
                      </a:r>
                    </a:p>
                    <a:p>
                      <a:r>
                        <a:rPr lang="en-US" sz="1500" dirty="0"/>
                        <a:t>0% local funding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52719610"/>
                  </a:ext>
                </a:extLst>
              </a:tr>
              <a:tr h="960647">
                <a:tc>
                  <a:txBody>
                    <a:bodyPr/>
                    <a:lstStyle/>
                    <a:p>
                      <a:pPr marL="176213" indent="-176213">
                        <a:tabLst>
                          <a:tab pos="176213" algn="l"/>
                        </a:tabLst>
                      </a:pPr>
                      <a:r>
                        <a:rPr lang="en-US" sz="1500" dirty="0"/>
                        <a:t>2.	Lesser Population   Density or Income Waiver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90% Federal funding</a:t>
                      </a:r>
                    </a:p>
                    <a:p>
                      <a:r>
                        <a:rPr lang="en-US" sz="1500" dirty="0"/>
                        <a:t>5% state funding</a:t>
                      </a:r>
                    </a:p>
                    <a:p>
                      <a:r>
                        <a:rPr lang="en-US" sz="1500" dirty="0"/>
                        <a:t>5% local funding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79502575"/>
                  </a:ext>
                </a:extLst>
              </a:tr>
            </a:tbl>
          </a:graphicData>
        </a:graphic>
      </p:graphicFrame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51C7AA3-5351-0E35-E5FA-97AFDE134DCF}"/>
              </a:ext>
            </a:extLst>
          </p:cNvPr>
          <p:cNvSpPr txBox="1">
            <a:spLocks/>
          </p:cNvSpPr>
          <p:nvPr/>
        </p:nvSpPr>
        <p:spPr>
          <a:xfrm>
            <a:off x="-5111290" y="4980044"/>
            <a:ext cx="5218303" cy="43787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82940"/>
                </a:solidFill>
                <a:latin typeface="TransportNewLight_gdi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lvl="1" indent="-342900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F028D28-8759-7514-C4C3-4742706AF29C}"/>
              </a:ext>
            </a:extLst>
          </p:cNvPr>
          <p:cNvGrpSpPr/>
          <p:nvPr/>
        </p:nvGrpSpPr>
        <p:grpSpPr>
          <a:xfrm>
            <a:off x="2902689" y="1293812"/>
            <a:ext cx="6346880" cy="3845558"/>
            <a:chOff x="2902689" y="1293812"/>
            <a:chExt cx="6346880" cy="3845558"/>
          </a:xfrm>
        </p:grpSpPr>
        <p:sp>
          <p:nvSpPr>
            <p:cNvPr id="9" name="Explosion: 14 Points 8">
              <a:extLst>
                <a:ext uri="{FF2B5EF4-FFF2-40B4-BE49-F238E27FC236}">
                  <a16:creationId xmlns:a16="http://schemas.microsoft.com/office/drawing/2014/main" id="{644BB3CA-6275-CDBE-A9F6-F44FADB98FAC}"/>
                </a:ext>
              </a:extLst>
            </p:cNvPr>
            <p:cNvSpPr/>
            <p:nvPr/>
          </p:nvSpPr>
          <p:spPr>
            <a:xfrm>
              <a:off x="2902689" y="1293812"/>
              <a:ext cx="6346880" cy="3845558"/>
            </a:xfrm>
            <a:prstGeom prst="irregularSeal2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EC2E380-95A5-3682-EB4C-3DE5B0C0DFBA}"/>
                </a:ext>
              </a:extLst>
            </p:cNvPr>
            <p:cNvSpPr txBox="1"/>
            <p:nvPr/>
          </p:nvSpPr>
          <p:spPr>
            <a:xfrm rot="20022958">
              <a:off x="3833868" y="2701287"/>
              <a:ext cx="375675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solidFill>
                    <a:schemeClr val="bg2"/>
                  </a:solidFill>
                </a:rPr>
                <a:t>EBS Applications will open tomorrow - </a:t>
              </a:r>
              <a:br>
                <a:rPr lang="en-US" sz="2600" b="1" dirty="0">
                  <a:solidFill>
                    <a:schemeClr val="bg2"/>
                  </a:solidFill>
                </a:rPr>
              </a:br>
              <a:r>
                <a:rPr lang="en-US" sz="2600" b="1" dirty="0">
                  <a:solidFill>
                    <a:schemeClr val="bg2"/>
                  </a:solidFill>
                </a:rPr>
                <a:t>01 Dec 2023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6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NCDOT Presentation Theme">
  <a:themeElements>
    <a:clrScheme name="NCDOT Presentation Colors">
      <a:dk1>
        <a:srgbClr val="08293F"/>
      </a:dk1>
      <a:lt1>
        <a:srgbClr val="FFFFFF"/>
      </a:lt1>
      <a:dk2>
        <a:srgbClr val="08293F"/>
      </a:dk2>
      <a:lt2>
        <a:srgbClr val="FFFFFF"/>
      </a:lt2>
      <a:accent1>
        <a:srgbClr val="D16B2B"/>
      </a:accent1>
      <a:accent2>
        <a:srgbClr val="387AAB"/>
      </a:accent2>
      <a:accent3>
        <a:srgbClr val="701C44"/>
      </a:accent3>
      <a:accent4>
        <a:srgbClr val="EBF0F2"/>
      </a:accent4>
      <a:accent5>
        <a:srgbClr val="3E7D96"/>
      </a:accent5>
      <a:accent6>
        <a:srgbClr val="EBF0F2"/>
      </a:accent6>
      <a:hlink>
        <a:srgbClr val="387AAB"/>
      </a:hlink>
      <a:folHlink>
        <a:srgbClr val="387AAB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CDOT Presentation Theme" id="{2110DB21-96D8-4B4F-BACD-03A5525FDE22}" vid="{EA695D14-9207-A941-BF7D-D9785D7795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304221B7AF07418E017205710D1D31" ma:contentTypeVersion="10" ma:contentTypeDescription="Create a new document." ma:contentTypeScope="" ma:versionID="2fb84f5cc5b76cc691f47799b9a72cca">
  <xsd:schema xmlns:xsd="http://www.w3.org/2001/XMLSchema" xmlns:xs="http://www.w3.org/2001/XMLSchema" xmlns:p="http://schemas.microsoft.com/office/2006/metadata/properties" xmlns:ns2="20eaf6cf-9b8b-4f34-a467-3c7243ae4317" xmlns:ns3="f911974e-8ffa-4330-bf94-9f82e4fca69e" targetNamespace="http://schemas.microsoft.com/office/2006/metadata/properties" ma:root="true" ma:fieldsID="c4ce81f50c50d5028c63658903d8da57" ns2:_="" ns3:_="">
    <xsd:import namespace="20eaf6cf-9b8b-4f34-a467-3c7243ae4317"/>
    <xsd:import namespace="f911974e-8ffa-4330-bf94-9f82e4fca6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af6cf-9b8b-4f34-a467-3c7243ae43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1974e-8ffa-4330-bf94-9f82e4fca69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4D16D7-89AE-4D79-A4B6-16117B5835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055D78-C310-42F4-92DB-6A059F9849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eaf6cf-9b8b-4f34-a467-3c7243ae4317"/>
    <ds:schemaRef ds:uri="f911974e-8ffa-4330-bf94-9f82e4fca6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13077E-0B1D-4289-A66A-91D055C2D841}">
  <ds:schemaRefs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20eaf6cf-9b8b-4f34-a467-3c7243ae4317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f911974e-8ffa-4330-bf94-9f82e4fca69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NCDOT Presentation Theme</Template>
  <TotalTime>11893</TotalTime>
  <Words>795</Words>
  <Application>Microsoft Office PowerPoint</Application>
  <PresentationFormat>Widescreen</PresentationFormat>
  <Paragraphs>84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TransportNewLight_gdi</vt:lpstr>
      <vt:lpstr>Montserrat</vt:lpstr>
      <vt:lpstr>Arial</vt:lpstr>
      <vt:lpstr>Calibri</vt:lpstr>
      <vt:lpstr>Corbel</vt:lpstr>
      <vt:lpstr>TransportNewMedium_gdi</vt:lpstr>
      <vt:lpstr>NCDOT Presentation Theme</vt:lpstr>
      <vt:lpstr>Integrated Mobility Division Section 5303 New Guidance Training</vt:lpstr>
      <vt:lpstr>FTA Section 5303 Funds </vt:lpstr>
      <vt:lpstr>New Section 5303 Guidance</vt:lpstr>
      <vt:lpstr>The Waivers Explained</vt:lpstr>
      <vt:lpstr>Complete Streets Waiver </vt:lpstr>
      <vt:lpstr>Lower Population Density OR Income Waiver</vt:lpstr>
      <vt:lpstr>Documentation Required in the UPWP</vt:lpstr>
      <vt:lpstr>EBS Grant Applications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Sanders, Katie L</dc:creator>
  <cp:lastModifiedBy>Hibbert (WSP), Jennifer K</cp:lastModifiedBy>
  <cp:revision>584</cp:revision>
  <cp:lastPrinted>2022-08-09T17:42:53Z</cp:lastPrinted>
  <dcterms:created xsi:type="dcterms:W3CDTF">2020-02-14T14:05:45Z</dcterms:created>
  <dcterms:modified xsi:type="dcterms:W3CDTF">2023-11-30T15:47:44Z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0x01010010304221B7AF07418E017205710D1D31</vt:lpwstr>
  </property>
</Properties>
</file>